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476" r:id="rId2"/>
    <p:sldId id="530" r:id="rId3"/>
    <p:sldId id="685" r:id="rId4"/>
    <p:sldId id="686" r:id="rId5"/>
    <p:sldId id="692" r:id="rId6"/>
    <p:sldId id="670" r:id="rId7"/>
    <p:sldId id="671" r:id="rId8"/>
    <p:sldId id="679" r:id="rId9"/>
    <p:sldId id="672" r:id="rId10"/>
    <p:sldId id="675" r:id="rId11"/>
    <p:sldId id="676" r:id="rId12"/>
    <p:sldId id="693" r:id="rId13"/>
    <p:sldId id="678" r:id="rId14"/>
    <p:sldId id="694" r:id="rId15"/>
    <p:sldId id="677" r:id="rId16"/>
    <p:sldId id="673" r:id="rId17"/>
    <p:sldId id="674" r:id="rId18"/>
    <p:sldId id="680" r:id="rId19"/>
    <p:sldId id="681" r:id="rId20"/>
    <p:sldId id="682" r:id="rId21"/>
    <p:sldId id="683" r:id="rId22"/>
    <p:sldId id="684" r:id="rId23"/>
    <p:sldId id="687" r:id="rId24"/>
    <p:sldId id="549" r:id="rId25"/>
  </p:sldIdLst>
  <p:sldSz cx="9144000" cy="6858000" type="screen4x3"/>
  <p:notesSz cx="7104063" cy="10234613"/>
  <p:embeddedFontLst>
    <p:embeddedFont>
      <p:font typeface="나눔고딕" panose="020B0600000101010101" charset="-127"/>
      <p:regular r:id="rId28"/>
      <p:bold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함초롬돋움" panose="020B0604000101010101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조준원" initials="조" lastIdx="4" clrIdx="0">
    <p:extLst>
      <p:ext uri="{19B8F6BF-5375-455C-9EA6-DF929625EA0E}">
        <p15:presenceInfo xmlns:p15="http://schemas.microsoft.com/office/powerpoint/2012/main" userId="조준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53B"/>
    <a:srgbClr val="0000FF"/>
    <a:srgbClr val="0070C0"/>
    <a:srgbClr val="7C7878"/>
    <a:srgbClr val="B9B9B9"/>
    <a:srgbClr val="325899"/>
    <a:srgbClr val="345A9B"/>
    <a:srgbClr val="33599A"/>
    <a:srgbClr val="0099CC"/>
    <a:srgbClr val="005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89237" autoAdjust="0"/>
  </p:normalViewPr>
  <p:slideViewPr>
    <p:cSldViewPr snapToGrid="0">
      <p:cViewPr>
        <p:scale>
          <a:sx n="66" d="100"/>
          <a:sy n="66" d="100"/>
        </p:scale>
        <p:origin x="405" y="309"/>
      </p:cViewPr>
      <p:guideLst>
        <p:guide orient="horz" pos="754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6E3958F-5CF5-4BA2-97AD-E50FAE9EB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62EEC5-1467-4D4F-A175-1D49BAA74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047DE583-634E-454F-A00E-AEFF32CAF09C}" type="datetimeFigureOut">
              <a:rPr lang="ko-KR" altLang="en-US" smtClean="0"/>
              <a:t>2022-07-28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A1B3809-9621-47FD-95CD-1E5709096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3CFDC1-BA24-44E4-AF48-F64708B08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73175954-874C-4FE9-AC16-4213E4A9AAD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51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EDB17EF-517A-4425-8360-4CDA2F289E8A}" type="datetimeFigureOut">
              <a:rPr lang="ko-KR" altLang="en-US" smtClean="0"/>
              <a:t>2022-07-28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5E921113-CD56-4A08-A704-6E31433F3EA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6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개회식 후 </a:t>
            </a:r>
            <a:endParaRPr lang="en-US" altLang="ko-KR" dirty="0"/>
          </a:p>
          <a:p>
            <a:r>
              <a:rPr lang="ko-KR" altLang="en-US" dirty="0" err="1"/>
              <a:t>충북교육청</a:t>
            </a:r>
            <a:r>
              <a:rPr lang="ko-KR" altLang="en-US" dirty="0"/>
              <a:t> </a:t>
            </a:r>
            <a:r>
              <a:rPr lang="ko-KR" altLang="en-US" dirty="0" err="1"/>
              <a:t>미래인재과</a:t>
            </a:r>
            <a:r>
              <a:rPr lang="ko-KR" altLang="en-US" dirty="0"/>
              <a:t> </a:t>
            </a:r>
            <a:r>
              <a:rPr lang="ko-KR" altLang="en-US" dirty="0" err="1"/>
              <a:t>백우정</a:t>
            </a:r>
            <a:r>
              <a:rPr lang="ko-KR" altLang="en-US" dirty="0"/>
              <a:t> 과장 인사말</a:t>
            </a:r>
            <a:r>
              <a:rPr lang="en-US" altLang="ko-KR" dirty="0"/>
              <a:t>(5</a:t>
            </a:r>
            <a:r>
              <a:rPr lang="ko-KR" altLang="en-US" dirty="0"/>
              <a:t>분</a:t>
            </a:r>
            <a:r>
              <a:rPr lang="en-US" altLang="ko-KR" dirty="0"/>
              <a:t>)</a:t>
            </a:r>
            <a:r>
              <a:rPr lang="ko-KR" altLang="en-US" dirty="0"/>
              <a:t> 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98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601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07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68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58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75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937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0598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81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0604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310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172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7917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6480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813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23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35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380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45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53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352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65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76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1113-CD56-4A08-A704-6E31433F3EA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7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B6F6-516A-42B6-A8E0-15C2657CE241}" type="datetimeFigureOut">
              <a:rPr lang="ko-KR" altLang="en-US" smtClean="0"/>
              <a:t>2022-07-28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796-6AF3-4331-A7C5-B4211CD3E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80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B6F6-516A-42B6-A8E0-15C2657CE241}" type="datetimeFigureOut">
              <a:rPr lang="ko-KR" altLang="en-US" smtClean="0"/>
              <a:t>2022-07-28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796-6AF3-4331-A7C5-B4211CD3E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810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B6F6-516A-42B6-A8E0-15C2657CE241}" type="datetimeFigureOut">
              <a:rPr lang="ko-KR" altLang="en-US" smtClean="0"/>
              <a:t>2022-07-28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C796-6AF3-4331-A7C5-B4211CD3E68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49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>
            <a:grpSpLocks/>
          </p:cNvGrpSpPr>
          <p:nvPr/>
        </p:nvGrpSpPr>
        <p:grpSpPr bwMode="auto">
          <a:xfrm>
            <a:off x="935354" y="1225075"/>
            <a:ext cx="7471716" cy="2919261"/>
            <a:chOff x="1939854" y="2308867"/>
            <a:chExt cx="8093882" cy="3162883"/>
          </a:xfrm>
        </p:grpSpPr>
        <p:grpSp>
          <p:nvGrpSpPr>
            <p:cNvPr id="31" name="그룹 30"/>
            <p:cNvGrpSpPr>
              <a:grpSpLocks/>
            </p:cNvGrpSpPr>
            <p:nvPr/>
          </p:nvGrpSpPr>
          <p:grpSpPr bwMode="auto">
            <a:xfrm>
              <a:off x="2787230" y="2744524"/>
              <a:ext cx="501621" cy="512145"/>
              <a:chOff x="4151575" y="581896"/>
              <a:chExt cx="501621" cy="512145"/>
            </a:xfrm>
          </p:grpSpPr>
          <p:sp>
            <p:nvSpPr>
              <p:cNvPr id="37" name="Oval 18"/>
              <p:cNvSpPr>
                <a:spLocks noChangeArrowheads="1"/>
              </p:cNvSpPr>
              <p:nvPr/>
            </p:nvSpPr>
            <p:spPr bwMode="gray">
              <a:xfrm>
                <a:off x="4294649" y="735494"/>
                <a:ext cx="358547" cy="358547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ko-KR" altLang="en-US" sz="6646" dirty="0">
                  <a:solidFill>
                    <a:schemeClr val="bg1"/>
                  </a:solidFill>
                  <a:ea typeface="맑은 고딕" panose="020B0503020000020004" pitchFamily="50" charset="-127"/>
                </a:endParaRPr>
              </a:p>
            </p:txBody>
          </p:sp>
          <p:sp>
            <p:nvSpPr>
              <p:cNvPr id="38" name="Oval 11"/>
              <p:cNvSpPr>
                <a:spLocks noChangeArrowheads="1"/>
              </p:cNvSpPr>
              <p:nvPr/>
            </p:nvSpPr>
            <p:spPr bwMode="gray">
              <a:xfrm>
                <a:off x="4151575" y="581896"/>
                <a:ext cx="249621" cy="24962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ko-K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anose="020B0503020000020004" pitchFamily="50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ko-KR" altLang="en-US" sz="6646" dirty="0">
                  <a:solidFill>
                    <a:schemeClr val="bg1"/>
                  </a:solidFill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2" name="TextBox 21"/>
            <p:cNvSpPr txBox="1">
              <a:spLocks noChangeArrowheads="1"/>
            </p:cNvSpPr>
            <p:nvPr/>
          </p:nvSpPr>
          <p:spPr bwMode="auto">
            <a:xfrm>
              <a:off x="1939854" y="2308867"/>
              <a:ext cx="977988" cy="316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latinLnBrk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ko-KR" sz="18370" dirty="0">
                  <a:solidFill>
                    <a:schemeClr val="bg1"/>
                  </a:solidFill>
                  <a:ea typeface="맑은 고딕" panose="020B0503020000020004" pitchFamily="50" charset="-127"/>
                </a:rPr>
                <a:t>[</a:t>
              </a:r>
              <a:endParaRPr kumimoji="0" lang="ko-KR" altLang="en-US" sz="18370" dirty="0">
                <a:solidFill>
                  <a:schemeClr val="bg1"/>
                </a:solidFill>
                <a:ea typeface="맑은 고딕" panose="020B0503020000020004" pitchFamily="50" charset="-127"/>
              </a:endParaRPr>
            </a:p>
          </p:txBody>
        </p:sp>
        <p:sp>
          <p:nvSpPr>
            <p:cNvPr id="33" name="TextBox 22"/>
            <p:cNvSpPr txBox="1"/>
            <p:nvPr/>
          </p:nvSpPr>
          <p:spPr>
            <a:xfrm>
              <a:off x="9055748" y="2308867"/>
              <a:ext cx="977988" cy="31628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ko-KR" sz="18370" dirty="0">
                  <a:solidFill>
                    <a:schemeClr val="bg1"/>
                  </a:solidFill>
                  <a:ea typeface="맑은 고딕" pitchFamily="50" charset="-127"/>
                </a:rPr>
                <a:t>]</a:t>
              </a:r>
              <a:endParaRPr kumimoji="0" lang="ko-KR" altLang="en-US" sz="18370" dirty="0">
                <a:solidFill>
                  <a:schemeClr val="bg1"/>
                </a:solidFill>
                <a:ea typeface="맑은 고딕" pitchFamily="50" charset="-127"/>
              </a:endParaRP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2868421" y="3183692"/>
              <a:ext cx="6236749" cy="1443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kumimoji="0" lang="ko-KR" altLang="en-US" sz="2800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  <a:cs typeface="함초롬돋움" panose="02030504000101010101" pitchFamily="18" charset="-127"/>
                </a:rPr>
                <a:t>기후위기 대응 교재활용 및 교수법</a:t>
              </a:r>
              <a:endParaRPr kumimoji="0" lang="en-US" altLang="ko-KR" sz="2800" b="1" spc="-102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함초롬돋움" panose="02030504000101010101" pitchFamily="18" charset="-127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kumimoji="0" lang="en-US" altLang="ko-KR" sz="2954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ea typeface="맑은 고딕" pitchFamily="50" charset="-127"/>
                  <a:cs typeface="함초롬돋움" panose="02030504000101010101" pitchFamily="18" charset="-127"/>
                </a:rPr>
                <a:t>(</a:t>
              </a:r>
              <a:r>
                <a:rPr kumimoji="0" lang="ko-KR" altLang="en-US" sz="2954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ea typeface="맑은 고딕" pitchFamily="50" charset="-127"/>
                  <a:cs typeface="함초롬돋움" panose="02030504000101010101" pitchFamily="18" charset="-127"/>
                </a:rPr>
                <a:t>고등</a:t>
              </a:r>
              <a:r>
                <a:rPr kumimoji="0" lang="en-US" altLang="ko-KR" sz="2954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ea typeface="맑은 고딕" pitchFamily="50" charset="-127"/>
                  <a:cs typeface="함초롬돋움" panose="02030504000101010101" pitchFamily="18" charset="-127"/>
                </a:rPr>
                <a:t>)</a:t>
              </a:r>
              <a:r>
                <a:rPr kumimoji="0" lang="ko-KR" altLang="en-US" sz="2954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  <a:ea typeface="맑은 고딕" pitchFamily="50" charset="-127"/>
                  <a:cs typeface="함초롬돋움" panose="02030504000101010101" pitchFamily="18" charset="-127"/>
                </a:rPr>
                <a:t>  </a:t>
              </a: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902859" y="4646319"/>
              <a:ext cx="6236748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직사각형 24"/>
          <p:cNvSpPr/>
          <p:nvPr/>
        </p:nvSpPr>
        <p:spPr>
          <a:xfrm>
            <a:off x="3748035" y="5577840"/>
            <a:ext cx="5393029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0" y="6214483"/>
            <a:ext cx="6199414" cy="64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평행 사변형 38"/>
          <p:cNvSpPr/>
          <p:nvPr/>
        </p:nvSpPr>
        <p:spPr>
          <a:xfrm>
            <a:off x="3523897" y="5577840"/>
            <a:ext cx="555171" cy="636643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포인트가 4개인 별 2"/>
          <p:cNvSpPr/>
          <p:nvPr/>
        </p:nvSpPr>
        <p:spPr>
          <a:xfrm>
            <a:off x="90436" y="462224"/>
            <a:ext cx="462224" cy="47227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포인트가 4개인 별 41"/>
          <p:cNvSpPr/>
          <p:nvPr/>
        </p:nvSpPr>
        <p:spPr>
          <a:xfrm>
            <a:off x="594381" y="934497"/>
            <a:ext cx="462224" cy="47227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포인트가 4개인 별 42"/>
          <p:cNvSpPr/>
          <p:nvPr/>
        </p:nvSpPr>
        <p:spPr>
          <a:xfrm>
            <a:off x="885199" y="198344"/>
            <a:ext cx="462224" cy="47227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4">
            <a:extLst>
              <a:ext uri="{FF2B5EF4-FFF2-40B4-BE49-F238E27FC236}">
                <a16:creationId xmlns:a16="http://schemas.microsoft.com/office/drawing/2014/main" id="{9BC80F67-8362-439A-947F-31275F281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18" y="6031136"/>
            <a:ext cx="2390041" cy="61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6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D30A03F9-A0B0-4272-ADE6-52F919599697}"/>
              </a:ext>
            </a:extLst>
          </p:cNvPr>
          <p:cNvSpPr/>
          <p:nvPr/>
        </p:nvSpPr>
        <p:spPr>
          <a:xfrm>
            <a:off x="7386503" y="3013733"/>
            <a:ext cx="1757497" cy="1536484"/>
          </a:xfrm>
          <a:prstGeom prst="wedgeRoundRectCallout">
            <a:avLst>
              <a:gd name="adj1" fmla="val -55139"/>
              <a:gd name="adj2" fmla="val -413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교수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r>
              <a:rPr lang="ko-KR" altLang="en-US" sz="1200" b="1" dirty="0">
                <a:solidFill>
                  <a:srgbClr val="0000FF"/>
                </a:solidFill>
              </a:rPr>
              <a:t>학습활동시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유의사항을 제시함으로 전체적인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프로그램에 대한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이해와 세부활동에 도움이 되도록 안내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BDCE5A-0324-451F-9AD4-B33DCEFD8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86"/>
          <a:stretch/>
        </p:blipFill>
        <p:spPr>
          <a:xfrm>
            <a:off x="-23253" y="706977"/>
            <a:ext cx="7282314" cy="58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1072F4A-454A-404C-8BAD-286BCEB9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83" y="1021145"/>
            <a:ext cx="6882984" cy="518265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4811AE8B-C4BF-4CC7-A64B-44CC7854AE9E}"/>
              </a:ext>
            </a:extLst>
          </p:cNvPr>
          <p:cNvSpPr/>
          <p:nvPr/>
        </p:nvSpPr>
        <p:spPr>
          <a:xfrm>
            <a:off x="44837" y="2302489"/>
            <a:ext cx="1757497" cy="1536484"/>
          </a:xfrm>
          <a:prstGeom prst="wedgeRoundRectCallout">
            <a:avLst>
              <a:gd name="adj1" fmla="val 68232"/>
              <a:gd name="adj2" fmla="val 379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rgbClr val="0000FF"/>
                </a:solidFill>
              </a:rPr>
              <a:t>온라인학습등을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고려하여 학습활동을 학생 스스로 진행할 수 있도록 관련자료를 </a:t>
            </a:r>
            <a:r>
              <a:rPr lang="en-US" altLang="ko-KR" sz="1200" b="1" dirty="0">
                <a:solidFill>
                  <a:srgbClr val="0000FF"/>
                </a:solidFill>
              </a:rPr>
              <a:t>QR</a:t>
            </a:r>
            <a:r>
              <a:rPr lang="ko-KR" altLang="en-US" sz="1200" b="1" dirty="0">
                <a:solidFill>
                  <a:srgbClr val="0000FF"/>
                </a:solidFill>
              </a:rPr>
              <a:t>코드로 제시하여 활동할 수 있도록 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D572994-0761-4EA6-AF8C-8DF62D7F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66" y="1451851"/>
            <a:ext cx="7228593" cy="4138744"/>
          </a:xfrm>
          <a:prstGeom prst="rect">
            <a:avLst/>
          </a:prstGeom>
        </p:spPr>
      </p:pic>
      <p:sp>
        <p:nvSpPr>
          <p:cNvPr id="20" name="말풍선: 모서리가 둥근 사각형 19">
            <a:extLst>
              <a:ext uri="{FF2B5EF4-FFF2-40B4-BE49-F238E27FC236}">
                <a16:creationId xmlns:a16="http://schemas.microsoft.com/office/drawing/2014/main" id="{EE047E4A-ABBC-46B1-9452-15B3F8256550}"/>
              </a:ext>
            </a:extLst>
          </p:cNvPr>
          <p:cNvSpPr/>
          <p:nvPr/>
        </p:nvSpPr>
        <p:spPr>
          <a:xfrm>
            <a:off x="57449" y="1389516"/>
            <a:ext cx="1757497" cy="1536484"/>
          </a:xfrm>
          <a:prstGeom prst="wedgeRoundRectCallout">
            <a:avLst>
              <a:gd name="adj1" fmla="val 59262"/>
              <a:gd name="adj2" fmla="val -281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읽기 자료의 경우 학생들의 학습활동에 도움이 되는 내용을 제시함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id="{E9F0E78D-BBDD-43FA-8AF9-C89FC15C3D2D}"/>
              </a:ext>
            </a:extLst>
          </p:cNvPr>
          <p:cNvSpPr/>
          <p:nvPr/>
        </p:nvSpPr>
        <p:spPr>
          <a:xfrm>
            <a:off x="57449" y="3640675"/>
            <a:ext cx="1757497" cy="1949920"/>
          </a:xfrm>
          <a:prstGeom prst="wedgeRoundRectCallout">
            <a:avLst>
              <a:gd name="adj1" fmla="val 66870"/>
              <a:gd name="adj2" fmla="val 253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학생 활동지는 파란 글씨제외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교사용 지도서에는 문제에 대한 답이나 도움이 될 만한 내용을 첨부하여 교사들의 내용이해와 수업준비에 도움을 주고자 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7E58643-3D43-43BB-88BA-C77D7ABC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930" y="758359"/>
            <a:ext cx="6785256" cy="590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5FEC23B-ECAE-43E0-8EE4-6E872E71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804"/>
            <a:ext cx="9144000" cy="50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80C9FD4-9065-476B-B651-A559C948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84" y="1077097"/>
            <a:ext cx="7529091" cy="5425933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43775B5C-60CF-46AC-9D78-D17932537E47}"/>
              </a:ext>
            </a:extLst>
          </p:cNvPr>
          <p:cNvSpPr/>
          <p:nvPr/>
        </p:nvSpPr>
        <p:spPr>
          <a:xfrm>
            <a:off x="103507" y="822730"/>
            <a:ext cx="1416578" cy="1253815"/>
          </a:xfrm>
          <a:prstGeom prst="wedgeRoundRectCallout">
            <a:avLst>
              <a:gd name="adj1" fmla="val 59301"/>
              <a:gd name="adj2" fmla="val 229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읽기 자료의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경우 학생들의 활동지에 제시하여 관련내용을 참고 하도록 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708AE4-65EE-4598-B568-CB8740D34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912"/>
            <a:ext cx="9144000" cy="50061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05AFE05-D062-4B87-A5CA-115FBA1F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3876"/>
            <a:ext cx="9144000" cy="41702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B3606ED-B7FF-4365-A453-8996859D3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0619"/>
            <a:ext cx="9144000" cy="60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57201A-3C5B-49B0-B84B-ED9FD54A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28" y="936171"/>
            <a:ext cx="7421625" cy="5839350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6AE5E361-CC70-4CAD-AEE4-8284173DBFA1}"/>
              </a:ext>
            </a:extLst>
          </p:cNvPr>
          <p:cNvSpPr/>
          <p:nvPr/>
        </p:nvSpPr>
        <p:spPr>
          <a:xfrm>
            <a:off x="78547" y="1368771"/>
            <a:ext cx="1757497" cy="1637666"/>
          </a:xfrm>
          <a:prstGeom prst="wedgeRoundRectCallout">
            <a:avLst>
              <a:gd name="adj1" fmla="val 49707"/>
              <a:gd name="adj2" fmla="val -718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참고자료는 교사용 지도서에 첨부</a:t>
            </a:r>
            <a:r>
              <a:rPr lang="en-US" altLang="ko-KR" sz="1200" b="1" dirty="0">
                <a:solidFill>
                  <a:srgbClr val="0000FF"/>
                </a:solidFill>
              </a:rPr>
              <a:t>. </a:t>
            </a:r>
            <a:r>
              <a:rPr lang="ko-KR" altLang="en-US" sz="1200" b="1" dirty="0">
                <a:solidFill>
                  <a:srgbClr val="0000FF"/>
                </a:solidFill>
              </a:rPr>
              <a:t>학생들의 활동과 연계하여 심화내용 설명에 참고</a:t>
            </a:r>
            <a:r>
              <a:rPr lang="en-US" altLang="ko-KR" sz="1200" b="1" dirty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다양한 교과의 교사가 활용할 수 있도록 지도내용 첨부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D90300D-F09A-415E-8D85-62493CDB2C5A}"/>
              </a:ext>
            </a:extLst>
          </p:cNvPr>
          <p:cNvSpPr/>
          <p:nvPr/>
        </p:nvSpPr>
        <p:spPr>
          <a:xfrm>
            <a:off x="2493487" y="2479877"/>
            <a:ext cx="5844969" cy="16910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A640405-9A1F-433F-BABA-6ABBD86C5AAD}"/>
              </a:ext>
            </a:extLst>
          </p:cNvPr>
          <p:cNvSpPr/>
          <p:nvPr/>
        </p:nvSpPr>
        <p:spPr>
          <a:xfrm>
            <a:off x="1732135" y="4253398"/>
            <a:ext cx="3413179" cy="544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0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3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015111-9247-4E54-8E0D-9E2005DA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97" y="716449"/>
            <a:ext cx="6465974" cy="5960331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E345C079-BBD5-4B55-A9DF-2590A88E6C37}"/>
              </a:ext>
            </a:extLst>
          </p:cNvPr>
          <p:cNvSpPr/>
          <p:nvPr/>
        </p:nvSpPr>
        <p:spPr>
          <a:xfrm>
            <a:off x="0" y="2393146"/>
            <a:ext cx="1757497" cy="1248119"/>
          </a:xfrm>
          <a:prstGeom prst="wedgeRoundRectCallout">
            <a:avLst>
              <a:gd name="adj1" fmla="val 45043"/>
              <a:gd name="adj2" fmla="val 706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학생들의 학습에 도움이 되도록 관련 검색어를 제시하여 정보를 검색하고 확인하는 과정에 도움을 주고자 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D78388D-D356-4039-A411-00ED36A244EF}"/>
              </a:ext>
            </a:extLst>
          </p:cNvPr>
          <p:cNvSpPr/>
          <p:nvPr/>
        </p:nvSpPr>
        <p:spPr>
          <a:xfrm>
            <a:off x="1757496" y="3859827"/>
            <a:ext cx="6326743" cy="8355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3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D5C49D-B436-43CF-AB26-C85ADA8D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19" y="916393"/>
            <a:ext cx="6769283" cy="5744664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85F09D2B-DC0D-490C-8767-7077940CF595}"/>
              </a:ext>
            </a:extLst>
          </p:cNvPr>
          <p:cNvSpPr/>
          <p:nvPr/>
        </p:nvSpPr>
        <p:spPr>
          <a:xfrm>
            <a:off x="0" y="779886"/>
            <a:ext cx="1359640" cy="1582314"/>
          </a:xfrm>
          <a:prstGeom prst="wedgeRoundRectCallout">
            <a:avLst>
              <a:gd name="adj1" fmla="val 65866"/>
              <a:gd name="adj2" fmla="val 22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공공재 사용에 대한 여러 사례를 통하여 다양한 관점에 대해 비교하여 이해할 수 있도록 안내함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FC84907-EA6D-43D4-BB1E-C11890351BB5}"/>
              </a:ext>
            </a:extLst>
          </p:cNvPr>
          <p:cNvSpPr/>
          <p:nvPr/>
        </p:nvSpPr>
        <p:spPr>
          <a:xfrm>
            <a:off x="1922963" y="5544207"/>
            <a:ext cx="5582779" cy="2996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3401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 20"/>
          <p:cNvSpPr/>
          <p:nvPr/>
        </p:nvSpPr>
        <p:spPr>
          <a:xfrm>
            <a:off x="-26035" y="-9939"/>
            <a:ext cx="9303026" cy="6977270"/>
          </a:xfrm>
          <a:custGeom>
            <a:avLst/>
            <a:gdLst>
              <a:gd name="connsiteX0" fmla="*/ 19878 w 9303026"/>
              <a:gd name="connsiteY0" fmla="*/ 0 h 6977270"/>
              <a:gd name="connsiteX1" fmla="*/ 0 w 9303026"/>
              <a:gd name="connsiteY1" fmla="*/ 6977270 h 6977270"/>
              <a:gd name="connsiteX2" fmla="*/ 9303026 w 9303026"/>
              <a:gd name="connsiteY2" fmla="*/ 6937513 h 6977270"/>
              <a:gd name="connsiteX3" fmla="*/ 19878 w 9303026"/>
              <a:gd name="connsiteY3" fmla="*/ 0 h 697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3026" h="6977270">
                <a:moveTo>
                  <a:pt x="19878" y="0"/>
                </a:moveTo>
                <a:lnTo>
                  <a:pt x="0" y="6977270"/>
                </a:lnTo>
                <a:lnTo>
                  <a:pt x="9303026" y="6937513"/>
                </a:lnTo>
                <a:lnTo>
                  <a:pt x="19878" y="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0" tIns="0" rIns="0" bIns="0" rtlCol="0"/>
          <a:lstStyle/>
          <a:p>
            <a:endParaRPr lang="ko-KR" altLang="en-US" sz="1662" b="1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784760" y="3353368"/>
            <a:ext cx="3842379" cy="1361955"/>
            <a:chOff x="2139916" y="3800629"/>
            <a:chExt cx="3842379" cy="1361955"/>
          </a:xfrm>
        </p:grpSpPr>
        <p:sp>
          <p:nvSpPr>
            <p:cNvPr id="17" name="TextBox 16"/>
            <p:cNvSpPr txBox="1"/>
            <p:nvPr/>
          </p:nvSpPr>
          <p:spPr>
            <a:xfrm>
              <a:off x="2262185" y="3820037"/>
              <a:ext cx="982449" cy="13425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en-US" altLang="ko-KR" sz="5539" b="1" spc="-102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+mn-ea"/>
                  <a:ea typeface="맑은 고딕" pitchFamily="50" charset="-127"/>
                  <a:cs typeface="함초롬돋움" panose="02030504000101010101" pitchFamily="18" charset="-127"/>
                </a:rPr>
                <a:t>01</a:t>
              </a:r>
              <a:br>
                <a:rPr lang="en-US" altLang="ko-KR" sz="1477" dirty="0">
                  <a:solidFill>
                    <a:srgbClr val="65B399"/>
                  </a:solidFill>
                  <a:latin typeface="+mn-ea"/>
                  <a:ea typeface="+mn-ea"/>
                </a:rPr>
              </a:br>
              <a:r>
                <a:rPr lang="ko-KR" altLang="en-US" sz="2585" spc="-92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080956" y="3800629"/>
              <a:ext cx="2901339" cy="887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585" b="1" spc="-92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기후위기대응교재 활용 및 교수법  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 flipV="1">
              <a:off x="2139916" y="4728316"/>
              <a:ext cx="3803865" cy="2710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직선 연결선 25"/>
          <p:cNvCxnSpPr/>
          <p:nvPr/>
        </p:nvCxnSpPr>
        <p:spPr>
          <a:xfrm>
            <a:off x="357809" y="0"/>
            <a:ext cx="8927193" cy="66492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805070" y="0"/>
            <a:ext cx="8479932" cy="63212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379293" y="3324639"/>
            <a:ext cx="463062" cy="472697"/>
            <a:chOff x="1627157" y="2257969"/>
            <a:chExt cx="463062" cy="472697"/>
          </a:xfrm>
        </p:grpSpPr>
        <p:sp>
          <p:nvSpPr>
            <p:cNvPr id="32" name="Oval 18"/>
            <p:cNvSpPr>
              <a:spLocks noChangeArrowheads="1"/>
            </p:cNvSpPr>
            <p:nvPr/>
          </p:nvSpPr>
          <p:spPr bwMode="gray">
            <a:xfrm>
              <a:off x="1759233" y="2399736"/>
              <a:ext cx="330986" cy="33093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ko-KR" altLang="en-US" sz="6646" dirty="0">
                <a:ea typeface="맑은 고딕" panose="020B0503020000020004" pitchFamily="50" charset="-127"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gray">
            <a:xfrm>
              <a:off x="1627157" y="2257969"/>
              <a:ext cx="230433" cy="2303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맑은 고딕" panose="020B0503020000020004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ko-KR" altLang="en-US" sz="6646" dirty="0">
                <a:ea typeface="맑은 고딕" panose="020B0503020000020004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30525" y="127819"/>
            <a:ext cx="8872798" cy="6567949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8" dirty="0"/>
          </a:p>
        </p:txBody>
      </p:sp>
      <p:cxnSp>
        <p:nvCxnSpPr>
          <p:cNvPr id="19" name="직선 연결선 32"/>
          <p:cNvCxnSpPr>
            <a:cxnSpLocks noChangeShapeType="1"/>
          </p:cNvCxnSpPr>
          <p:nvPr/>
        </p:nvCxnSpPr>
        <p:spPr bwMode="auto">
          <a:xfrm>
            <a:off x="5667269" y="3026549"/>
            <a:ext cx="2481944" cy="0"/>
          </a:xfrm>
          <a:prstGeom prst="line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1100177" y="4466021"/>
            <a:ext cx="31778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Aft>
                <a:spcPts val="554"/>
              </a:spcAft>
              <a:defRPr/>
            </a:pPr>
            <a:r>
              <a:rPr lang="en-US" altLang="ko-KR" sz="1200" b="1" spc="-92" dirty="0">
                <a:solidFill>
                  <a:srgbClr val="002060"/>
                </a:solidFill>
                <a:latin typeface="+mn-ea"/>
                <a:ea typeface="+mn-ea"/>
              </a:rPr>
              <a:t>1. </a:t>
            </a:r>
            <a:r>
              <a:rPr lang="ko-KR" altLang="en-US" sz="1200" b="1" spc="-92" dirty="0">
                <a:solidFill>
                  <a:srgbClr val="002060"/>
                </a:solidFill>
                <a:latin typeface="+mn-ea"/>
                <a:ea typeface="+mn-ea"/>
              </a:rPr>
              <a:t>교육과정 연계 환경교육 교수학습자료 개발</a:t>
            </a:r>
            <a:endParaRPr lang="en-US" altLang="ko-KR" sz="1200" b="1" spc="-92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223A803-A39A-46CB-B6D3-C38358E2B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92" y="290592"/>
            <a:ext cx="2372815" cy="37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A8865E-8DFF-40C3-9582-EE5B2A48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52" y="1356799"/>
            <a:ext cx="7191347" cy="5266104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A045A686-89F5-45C1-9804-5A9A408B078C}"/>
              </a:ext>
            </a:extLst>
          </p:cNvPr>
          <p:cNvSpPr/>
          <p:nvPr/>
        </p:nvSpPr>
        <p:spPr>
          <a:xfrm>
            <a:off x="204363" y="1077097"/>
            <a:ext cx="1757497" cy="2151011"/>
          </a:xfrm>
          <a:prstGeom prst="wedgeRoundRectCallout">
            <a:avLst>
              <a:gd name="adj1" fmla="val 54681"/>
              <a:gd name="adj2" fmla="val -235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다양한 지식과 사례를 통하여 배운 내용을 바탕으로 수업의 목표로 제시된 탄소중립 사회를 위한 사회적기업 설계를 통하여 학생들의 관심분야와 진로를 연계하여 활동할 수 있도록 구성함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E47A58EE-D5D2-49A6-A102-AEEF60D29E8F}"/>
              </a:ext>
            </a:extLst>
          </p:cNvPr>
          <p:cNvSpPr/>
          <p:nvPr/>
        </p:nvSpPr>
        <p:spPr>
          <a:xfrm>
            <a:off x="204362" y="4160376"/>
            <a:ext cx="1757497" cy="1754797"/>
          </a:xfrm>
          <a:prstGeom prst="wedgeRoundRectCallout">
            <a:avLst>
              <a:gd name="adj1" fmla="val 48524"/>
              <a:gd name="adj2" fmla="val 709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rgbClr val="0000FF"/>
                </a:solidFill>
              </a:rPr>
              <a:t>활동별</a:t>
            </a:r>
            <a:r>
              <a:rPr lang="ko-KR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</a:rPr>
              <a:t>Tip</a:t>
            </a:r>
            <a:r>
              <a:rPr lang="ko-KR" altLang="en-US" sz="1200" b="1" dirty="0">
                <a:solidFill>
                  <a:srgbClr val="0000FF"/>
                </a:solidFill>
              </a:rPr>
              <a:t>을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제시하여 본 프로그램을 활용하는 교사에게 </a:t>
            </a:r>
            <a:r>
              <a:rPr lang="ko-KR" altLang="en-US" sz="1200" b="1" dirty="0" err="1">
                <a:solidFill>
                  <a:srgbClr val="0000FF"/>
                </a:solidFill>
              </a:rPr>
              <a:t>지도시</a:t>
            </a:r>
            <a:r>
              <a:rPr lang="ko-KR" altLang="en-US" sz="1200" b="1" dirty="0">
                <a:solidFill>
                  <a:srgbClr val="0000FF"/>
                </a:solidFill>
              </a:rPr>
              <a:t> 유의사항과 수업방향에 대해 안내함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7AE7742-DBD1-4276-A5FC-4E2E09A28261}"/>
              </a:ext>
            </a:extLst>
          </p:cNvPr>
          <p:cNvSpPr/>
          <p:nvPr/>
        </p:nvSpPr>
        <p:spPr>
          <a:xfrm>
            <a:off x="2043207" y="6260665"/>
            <a:ext cx="6262593" cy="4398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A55C519-9018-4467-B9FE-88E4152C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192" y="869606"/>
            <a:ext cx="4523277" cy="579228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9692C0C-6104-4825-A963-06D6943E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4" y="1260037"/>
            <a:ext cx="4531892" cy="5265177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11">
            <a:extLst>
              <a:ext uri="{FF2B5EF4-FFF2-40B4-BE49-F238E27FC236}">
                <a16:creationId xmlns:a16="http://schemas.microsoft.com/office/drawing/2014/main" id="{6F53EF21-F202-4656-8916-7EED5C0C4F90}"/>
              </a:ext>
            </a:extLst>
          </p:cNvPr>
          <p:cNvSpPr/>
          <p:nvPr/>
        </p:nvSpPr>
        <p:spPr>
          <a:xfrm>
            <a:off x="137065" y="892313"/>
            <a:ext cx="4001055" cy="3544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밖에 다양한 형식의 활동제시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감성분석 및 정보제공</a:t>
            </a:r>
            <a:endParaRPr lang="ko-KR" alt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9DDA811-85B8-481D-9DBD-0710FDB5FB7D}"/>
              </a:ext>
            </a:extLst>
          </p:cNvPr>
          <p:cNvSpPr/>
          <p:nvPr/>
        </p:nvSpPr>
        <p:spPr>
          <a:xfrm>
            <a:off x="179883" y="6088151"/>
            <a:ext cx="4361774" cy="437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E4F21ED-DAA5-4522-BB96-77FD8701969A}"/>
              </a:ext>
            </a:extLst>
          </p:cNvPr>
          <p:cNvSpPr/>
          <p:nvPr/>
        </p:nvSpPr>
        <p:spPr>
          <a:xfrm>
            <a:off x="4679251" y="5899489"/>
            <a:ext cx="4369925" cy="697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3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11">
            <a:extLst>
              <a:ext uri="{FF2B5EF4-FFF2-40B4-BE49-F238E27FC236}">
                <a16:creationId xmlns:a16="http://schemas.microsoft.com/office/drawing/2014/main" id="{7DB7EB3E-6EA6-40CE-97D3-1443F3799D20}"/>
              </a:ext>
            </a:extLst>
          </p:cNvPr>
          <p:cNvSpPr/>
          <p:nvPr/>
        </p:nvSpPr>
        <p:spPr>
          <a:xfrm>
            <a:off x="179296" y="919649"/>
            <a:ext cx="4558817" cy="3467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밖에 다양한 형식의 활동제시 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진로연계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err="1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그린멘토와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특강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0922F81-9A8A-4A13-B097-6FD0F862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6" y="1379488"/>
            <a:ext cx="4300741" cy="52924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E5F25E0-7C23-41EA-8453-76089B6A1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919" y="1326164"/>
            <a:ext cx="4405886" cy="53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82CCF4C-FA0B-4EE0-BF87-C7C6B76B0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" y="708430"/>
            <a:ext cx="5853461" cy="59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4491503" y="2578"/>
            <a:ext cx="4649561" cy="96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2" name="직사각형 21"/>
          <p:cNvSpPr/>
          <p:nvPr/>
        </p:nvSpPr>
        <p:spPr>
          <a:xfrm>
            <a:off x="-2936" y="0"/>
            <a:ext cx="4649561" cy="48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3" name="평행 사변형 22"/>
          <p:cNvSpPr/>
          <p:nvPr/>
        </p:nvSpPr>
        <p:spPr>
          <a:xfrm>
            <a:off x="4250522" y="485216"/>
            <a:ext cx="416378" cy="477482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256155" y="2919144"/>
            <a:ext cx="8786812" cy="108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950" b="1" spc="-225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06033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36D3F2F-CD0E-4AB0-9AD8-2D07C32F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63" y="695369"/>
            <a:ext cx="4576942" cy="596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D11BE31-73A2-42A5-AA78-887FE88C1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351" b="42790"/>
          <a:stretch/>
        </p:blipFill>
        <p:spPr>
          <a:xfrm>
            <a:off x="63295" y="580572"/>
            <a:ext cx="9031792" cy="60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3A8380-2FA6-48BA-9D59-4C20ECEC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6" y="706977"/>
            <a:ext cx="7370036" cy="61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9F6A43-9136-466E-814E-4AC9A769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69" y="736986"/>
            <a:ext cx="6089924" cy="5848260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64CA4D91-2ECE-4577-B068-2CB26A756980}"/>
              </a:ext>
            </a:extLst>
          </p:cNvPr>
          <p:cNvSpPr/>
          <p:nvPr/>
        </p:nvSpPr>
        <p:spPr>
          <a:xfrm>
            <a:off x="450273" y="2840182"/>
            <a:ext cx="1505296" cy="1338662"/>
          </a:xfrm>
          <a:prstGeom prst="wedgeRoundRectCallout">
            <a:avLst>
              <a:gd name="adj1" fmla="val 54507"/>
              <a:gd name="adj2" fmla="val 602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1. </a:t>
            </a:r>
            <a:r>
              <a:rPr lang="ko-KR" altLang="en-US" sz="1200" b="1" dirty="0">
                <a:solidFill>
                  <a:srgbClr val="0000FF"/>
                </a:solidFill>
              </a:rPr>
              <a:t>제시된 교과이외에도 다양한 교과와 연계가능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endParaRPr lang="en-US" altLang="ko-KR" sz="1200" b="1" dirty="0">
              <a:solidFill>
                <a:srgbClr val="0000FF"/>
              </a:solidFill>
            </a:endParaRPr>
          </a:p>
          <a:p>
            <a:r>
              <a:rPr lang="en-US" altLang="ko-KR" sz="1200" b="1" dirty="0">
                <a:solidFill>
                  <a:srgbClr val="0000FF"/>
                </a:solidFill>
              </a:rPr>
              <a:t>2. </a:t>
            </a:r>
            <a:r>
              <a:rPr lang="ko-KR" altLang="en-US" sz="1200" b="1" dirty="0">
                <a:solidFill>
                  <a:srgbClr val="0000FF"/>
                </a:solidFill>
              </a:rPr>
              <a:t>주제별 재구성을 통한 교과연계 </a:t>
            </a:r>
          </a:p>
        </p:txBody>
      </p:sp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id="{BFA260DA-B789-4915-804E-53C78F43FEED}"/>
              </a:ext>
            </a:extLst>
          </p:cNvPr>
          <p:cNvSpPr/>
          <p:nvPr/>
        </p:nvSpPr>
        <p:spPr>
          <a:xfrm>
            <a:off x="587482" y="4909720"/>
            <a:ext cx="1416578" cy="1036320"/>
          </a:xfrm>
          <a:prstGeom prst="wedgeRoundRectCallout">
            <a:avLst>
              <a:gd name="adj1" fmla="val 52503"/>
              <a:gd name="adj2" fmla="val 611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전체적인 프로그램의 방향과 교사의 지도방향에 대한 제시</a:t>
            </a:r>
          </a:p>
        </p:txBody>
      </p:sp>
    </p:spTree>
    <p:extLst>
      <p:ext uri="{BB962C8B-B14F-4D97-AF65-F5344CB8AC3E}">
        <p14:creationId xmlns:p14="http://schemas.microsoft.com/office/powerpoint/2010/main" val="10934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말풍선: 모서리가 둥근 사각형 16">
            <a:extLst>
              <a:ext uri="{FF2B5EF4-FFF2-40B4-BE49-F238E27FC236}">
                <a16:creationId xmlns:a16="http://schemas.microsoft.com/office/drawing/2014/main" id="{6AAC5169-2B1B-4A4B-8CD4-FC6B26876EA4}"/>
              </a:ext>
            </a:extLst>
          </p:cNvPr>
          <p:cNvSpPr/>
          <p:nvPr/>
        </p:nvSpPr>
        <p:spPr>
          <a:xfrm>
            <a:off x="0" y="3664496"/>
            <a:ext cx="1706697" cy="1248119"/>
          </a:xfrm>
          <a:prstGeom prst="wedgeRoundRectCallout">
            <a:avLst>
              <a:gd name="adj1" fmla="val 48623"/>
              <a:gd name="adj2" fmla="val 43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기후변화의 다양한 영역 요소를 </a:t>
            </a:r>
            <a:r>
              <a:rPr lang="ko-KR" altLang="en-US" sz="1200" b="1" dirty="0" err="1">
                <a:solidFill>
                  <a:srgbClr val="0000FF"/>
                </a:solidFill>
              </a:rPr>
              <a:t>균형있게</a:t>
            </a:r>
            <a:r>
              <a:rPr lang="ko-KR" altLang="en-US" sz="1200" b="1" dirty="0">
                <a:solidFill>
                  <a:srgbClr val="0000FF"/>
                </a:solidFill>
              </a:rPr>
              <a:t> 배우고 연계할 수 있도록 구성</a:t>
            </a:r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1F257ED6-741F-4DDD-993B-770D543743AE}"/>
              </a:ext>
            </a:extLst>
          </p:cNvPr>
          <p:cNvSpPr/>
          <p:nvPr/>
        </p:nvSpPr>
        <p:spPr>
          <a:xfrm>
            <a:off x="1885950" y="2614325"/>
            <a:ext cx="71725" cy="3313933"/>
          </a:xfrm>
          <a:prstGeom prst="leftBrace">
            <a:avLst>
              <a:gd name="adj1" fmla="val 27641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6D81E6-7813-49CD-9849-A6E12CAD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1" y="2059266"/>
            <a:ext cx="6933295" cy="40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id="{1CCF743E-6EA2-493B-B713-C76905C56B8B}"/>
              </a:ext>
            </a:extLst>
          </p:cNvPr>
          <p:cNvSpPr/>
          <p:nvPr/>
        </p:nvSpPr>
        <p:spPr>
          <a:xfrm>
            <a:off x="398814" y="1684915"/>
            <a:ext cx="1757497" cy="1840927"/>
          </a:xfrm>
          <a:prstGeom prst="wedgeRoundRectCallout">
            <a:avLst>
              <a:gd name="adj1" fmla="val 58378"/>
              <a:gd name="adj2" fmla="val 64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프로그램의 의도와 전체적인 수업구성의 보여줌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</a:p>
          <a:p>
            <a:pPr algn="ctr"/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[</a:t>
            </a:r>
            <a:r>
              <a:rPr lang="ko-KR" altLang="en-US" sz="1200" b="1" dirty="0">
                <a:solidFill>
                  <a:srgbClr val="0000FF"/>
                </a:solidFill>
              </a:rPr>
              <a:t>들어가기</a:t>
            </a:r>
            <a:r>
              <a:rPr lang="en-US" altLang="ko-KR" sz="1200" b="1" dirty="0">
                <a:solidFill>
                  <a:srgbClr val="0000FF"/>
                </a:solidFill>
              </a:rPr>
              <a:t>]</a:t>
            </a: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[</a:t>
            </a:r>
            <a:r>
              <a:rPr lang="ko-KR" altLang="en-US" sz="1200" b="1" dirty="0">
                <a:solidFill>
                  <a:srgbClr val="0000FF"/>
                </a:solidFill>
              </a:rPr>
              <a:t>함께 알아보기</a:t>
            </a:r>
            <a:r>
              <a:rPr lang="en-US" altLang="ko-KR" sz="1200" b="1" dirty="0">
                <a:solidFill>
                  <a:srgbClr val="0000FF"/>
                </a:solidFill>
              </a:rPr>
              <a:t>]</a:t>
            </a: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[</a:t>
            </a:r>
            <a:r>
              <a:rPr lang="ko-KR" altLang="en-US" sz="1200" b="1" dirty="0">
                <a:solidFill>
                  <a:srgbClr val="0000FF"/>
                </a:solidFill>
              </a:rPr>
              <a:t>함께 해결하기</a:t>
            </a:r>
            <a:r>
              <a:rPr lang="en-US" altLang="ko-KR" sz="1200" b="1" dirty="0">
                <a:solidFill>
                  <a:srgbClr val="0000FF"/>
                </a:solidFill>
              </a:rPr>
              <a:t>]</a:t>
            </a:r>
          </a:p>
          <a:p>
            <a:pPr algn="ctr"/>
            <a:r>
              <a:rPr lang="en-US" altLang="ko-KR" sz="1200" b="1" dirty="0">
                <a:solidFill>
                  <a:srgbClr val="0000FF"/>
                </a:solidFill>
              </a:rPr>
              <a:t>[</a:t>
            </a:r>
            <a:r>
              <a:rPr lang="ko-KR" altLang="en-US" sz="1200" b="1" dirty="0">
                <a:solidFill>
                  <a:srgbClr val="0000FF"/>
                </a:solidFill>
              </a:rPr>
              <a:t>함께 나누기</a:t>
            </a:r>
            <a:r>
              <a:rPr lang="en-US" altLang="ko-KR" sz="1200" b="1" dirty="0">
                <a:solidFill>
                  <a:srgbClr val="0000FF"/>
                </a:solidFill>
              </a:rPr>
              <a:t>]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8C4666-8FB8-4F52-AC8B-3D86580D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92" y="716449"/>
            <a:ext cx="5428705" cy="5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3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0" y="-37882"/>
            <a:ext cx="9144000" cy="403412"/>
          </a:xfrm>
          <a:prstGeom prst="rect">
            <a:avLst/>
          </a:prstGeom>
          <a:gradFill flip="none" rotWithShape="1">
            <a:gsLst>
              <a:gs pos="68000">
                <a:schemeClr val="accent5">
                  <a:lumMod val="60000"/>
                  <a:lumOff val="40000"/>
                </a:schemeClr>
              </a:gs>
              <a:gs pos="0">
                <a:schemeClr val="accent3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0" y="365530"/>
            <a:ext cx="4565034" cy="346038"/>
            <a:chOff x="0" y="528918"/>
            <a:chExt cx="6675120" cy="426720"/>
          </a:xfrm>
        </p:grpSpPr>
        <p:sp>
          <p:nvSpPr>
            <p:cNvPr id="38" name="직사각형 37"/>
            <p:cNvSpPr/>
            <p:nvPr/>
          </p:nvSpPr>
          <p:spPr>
            <a:xfrm>
              <a:off x="0" y="528918"/>
              <a:ext cx="6400800" cy="42672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평행 사변형 38"/>
            <p:cNvSpPr/>
            <p:nvPr/>
          </p:nvSpPr>
          <p:spPr>
            <a:xfrm>
              <a:off x="6309360" y="528918"/>
              <a:ext cx="365760" cy="426720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5991780" y="370411"/>
            <a:ext cx="3152645" cy="352425"/>
            <a:chOff x="9039355" y="0"/>
            <a:chExt cx="3152645" cy="3524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평행 사변형 59"/>
            <p:cNvSpPr/>
            <p:nvPr/>
          </p:nvSpPr>
          <p:spPr>
            <a:xfrm>
              <a:off x="9039355" y="0"/>
              <a:ext cx="3057396" cy="352289"/>
            </a:xfrm>
            <a:prstGeom prst="parallelogram">
              <a:avLst>
                <a:gd name="adj" fmla="val 877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294240" y="28789"/>
              <a:ext cx="2603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ko-KR" altLang="en-US" sz="1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교육과정 연계 프로그램 개발</a:t>
              </a: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1782425" y="0"/>
              <a:ext cx="409575" cy="3524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1414" y="6676916"/>
            <a:ext cx="9142585" cy="1810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85889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2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8206782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7C787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2000" b="1" dirty="0">
              <a:solidFill>
                <a:srgbClr val="7C787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554667" y="19443"/>
            <a:ext cx="295720" cy="284967"/>
          </a:xfrm>
          <a:prstGeom prst="ellips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000" b="1" dirty="0">
              <a:solidFill>
                <a:schemeClr val="bg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80AD82E5-C7EE-47E6-B0B1-823D00C7EF91}"/>
              </a:ext>
            </a:extLst>
          </p:cNvPr>
          <p:cNvSpPr/>
          <p:nvPr/>
        </p:nvSpPr>
        <p:spPr>
          <a:xfrm>
            <a:off x="7386503" y="3013733"/>
            <a:ext cx="1757497" cy="1536484"/>
          </a:xfrm>
          <a:prstGeom prst="wedgeRoundRectCallout">
            <a:avLst>
              <a:gd name="adj1" fmla="val -55139"/>
              <a:gd name="adj2" fmla="val -413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교수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r>
              <a:rPr lang="ko-KR" altLang="en-US" sz="1200" b="1" dirty="0">
                <a:solidFill>
                  <a:srgbClr val="0000FF"/>
                </a:solidFill>
              </a:rPr>
              <a:t>학습활동시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유의사항을 제시함으로 전체적인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프로그램에 대한 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이해와 세부활동에 도움이 되도록 안내</a:t>
            </a:r>
            <a:r>
              <a:rPr lang="en-US" altLang="ko-KR" sz="1200" b="1" dirty="0">
                <a:solidFill>
                  <a:srgbClr val="0000FF"/>
                </a:solidFill>
              </a:rPr>
              <a:t>.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D74824B-1593-4793-B8B1-DAADE2BF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8" y="726138"/>
            <a:ext cx="6622796" cy="61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9166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8364</TotalTime>
  <Words>498</Words>
  <Application>Microsoft Office PowerPoint</Application>
  <PresentationFormat>화면 슬라이드 쇼(4:3)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나눔고딕</vt:lpstr>
      <vt:lpstr>함초롬돋움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평화와 협력,  경기도의 미래입니다</dc:title>
  <dc:creator>user</dc:creator>
  <cp:lastModifiedBy>고성원</cp:lastModifiedBy>
  <cp:revision>724</cp:revision>
  <cp:lastPrinted>2021-02-01T06:35:21Z</cp:lastPrinted>
  <dcterms:created xsi:type="dcterms:W3CDTF">2018-06-03T11:18:00Z</dcterms:created>
  <dcterms:modified xsi:type="dcterms:W3CDTF">2022-07-28T12:42:04Z</dcterms:modified>
</cp:coreProperties>
</file>